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20" r:id="rId19"/>
    <p:sldId id="274" r:id="rId20"/>
    <p:sldId id="275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8" r:id="rId33"/>
    <p:sldId id="339" r:id="rId34"/>
    <p:sldId id="340" r:id="rId35"/>
    <p:sldId id="333" r:id="rId36"/>
    <p:sldId id="334" r:id="rId37"/>
    <p:sldId id="335" r:id="rId38"/>
    <p:sldId id="336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4759CB-5535-4262-BBC5-B33819BB68AD}">
  <a:tblStyle styleId="{AC4759CB-5535-4262-BBC5-B33819BB68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1185"/>
    <p:restoredTop sz="94427"/>
  </p:normalViewPr>
  <p:slideViewPr>
    <p:cSldViewPr snapToGrid="0">
      <p:cViewPr varScale="1">
        <p:scale>
          <a:sx n="136" d="100"/>
          <a:sy n="136" d="100"/>
        </p:scale>
        <p:origin x="6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12157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47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fec6167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fec6167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30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2213b33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2213b33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3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213b330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213b330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65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213b330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213b330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8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2213b330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2213b330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97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2213b33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2213b33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5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213b330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213b330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89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213b330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213b330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023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213b330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213b330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27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2213b330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2213b330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04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70a6fca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70a6fca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211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2213b3307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2213b3307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249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213b330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213b330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3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213b330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213b330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709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2213b330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2213b3307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08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213b330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213b330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671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213b330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213b330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139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213b330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213b330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47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efec6167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efec6167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08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4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efec616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efec616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Optimize the modules based on output error (keypoint reprojection error)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Self-supervised training using estimated pose and depth.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fine-tune to generalize in any scenes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temporal information to adapt keypoint selector (attention map)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1 img → 2 img to optimize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Approach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Train dense detecting mask based on the output pose.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Train descriptor based on the dense correspondence image.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85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efec6167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efec6167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Optimize the modules based on output error (keypoint reprojection error)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Self-supervised training using estimated pose and depth.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fine-tune to generalize in any scenes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temporal information to adapt keypoint selector (attention map)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1 img → 2 img to optimize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Approach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Train dense detecting mask based on the output pose.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Train descriptor based on the dense correspondence image.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71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7f51f476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7f51f476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19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728a906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728a906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Optimize the modules based on output error (keypoint reprojection error)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Self-supervised training using estimated pose and depth.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fine-tune to generalize in any scenes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temporal information to adapt keypoint selector (attention map)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>
                <a:solidFill>
                  <a:schemeClr val="dk1"/>
                </a:solidFill>
              </a:rPr>
              <a:t>1 img → 2 img to optimize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Approach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Train dense detecting mask based on the output pose.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Train descriptor based on the dense correspondence image.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1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5c30f4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5c30f4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69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5c30f4cc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5c30f4cc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274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d4f3669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d4f3669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43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B4B340F-20D4-F24A-B83F-4D4B3A2146F1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4610-880C-224B-BBC9-0526E52D4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SLAM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Progress Report</a:t>
            </a:r>
            <a:endParaRPr sz="3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Rui Zhu, You-Yi Jau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2019/03/13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Progress @Youyi</a:t>
            </a:r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Re-implementing the SOTA keypoint detector/descriptor on single image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Last time 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 on synthetic/ Homography adaptation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Superpoint pipeline</a:t>
            </a:r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8725"/>
            <a:ext cx="8520600" cy="290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100" y="0"/>
            <a:ext cx="2914900" cy="1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1: Base detector on synthetic data</a:t>
            </a:r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Good results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945" y="1553195"/>
            <a:ext cx="2079383" cy="157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40" y="1537325"/>
            <a:ext cx="2087647" cy="160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5813" y="3266736"/>
            <a:ext cx="2087647" cy="160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539" y="3266729"/>
            <a:ext cx="2087648" cy="157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2: Homography adaptation -- get better keypoints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do we need this? Generate pseudo ground truth to train descriptor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(the image is w/o HA)</a:t>
            </a: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175" y="1647125"/>
            <a:ext cx="4334100" cy="32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Homography adaptation - 100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100 iterations.						vs. 	MagicLeap model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9838"/>
            <a:ext cx="4019551" cy="29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100" y="1769851"/>
            <a:ext cx="3867192" cy="29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time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Superpoint pipeline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100" y="0"/>
            <a:ext cx="29149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1359200"/>
            <a:ext cx="9144000" cy="31663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How to evaluate?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zh-TW" dirty="0"/>
              <a:t>Training:</a:t>
            </a:r>
            <a:endParaRPr dirty="0"/>
          </a:p>
          <a:p>
            <a:pPr>
              <a:spcBef>
                <a:spcPts val="1600"/>
              </a:spcBef>
              <a:buChar char="-"/>
            </a:pPr>
            <a:r>
              <a:rPr lang="en-US" altLang="zh-TW" dirty="0" smtClean="0"/>
              <a:t>Detector: </a:t>
            </a:r>
            <a:r>
              <a:rPr lang="zh-TW" dirty="0" smtClean="0"/>
              <a:t>Precision</a:t>
            </a:r>
            <a:r>
              <a:rPr lang="zh-TW" dirty="0"/>
              <a:t>/ Recall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zh-TW" dirty="0"/>
              <a:t>Testing:</a:t>
            </a:r>
            <a:endParaRPr dirty="0"/>
          </a:p>
          <a:p>
            <a:pPr>
              <a:spcBef>
                <a:spcPts val="1600"/>
              </a:spcBef>
              <a:buChar char="-"/>
            </a:pPr>
            <a:r>
              <a:rPr lang="zh-TW" dirty="0"/>
              <a:t>Hpatches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zh-TW" dirty="0"/>
              <a:t>Dataset with ground truth homography</a:t>
            </a:r>
            <a:endParaRPr dirty="0"/>
          </a:p>
          <a:p>
            <a:pPr lvl="1">
              <a:spcBef>
                <a:spcPts val="0"/>
              </a:spcBef>
              <a:buChar char="-"/>
            </a:pPr>
            <a:r>
              <a:rPr lang="zh-TW" dirty="0"/>
              <a:t>Viewpoint scenes/ Illumination </a:t>
            </a:r>
            <a:r>
              <a:rPr lang="zh-TW" dirty="0" smtClean="0"/>
              <a:t>scenes</a:t>
            </a:r>
            <a:endParaRPr lang="en-US" altLang="zh-TW" dirty="0" smtClean="0"/>
          </a:p>
          <a:p>
            <a:pPr>
              <a:buChar char="-"/>
            </a:pPr>
            <a:r>
              <a:rPr lang="en-US" dirty="0" smtClean="0"/>
              <a:t>Detector: repeatability</a:t>
            </a:r>
          </a:p>
          <a:p>
            <a:pPr>
              <a:buChar char="-"/>
            </a:pPr>
            <a:r>
              <a:rPr lang="en-US" dirty="0" smtClean="0"/>
              <a:t>Descriptor: </a:t>
            </a:r>
            <a:r>
              <a:rPr lang="en-US" dirty="0" err="1" smtClean="0"/>
              <a:t>homography</a:t>
            </a:r>
            <a:r>
              <a:rPr lang="en-US" dirty="0" smtClean="0"/>
              <a:t> estimation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14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 curve -- train detector on COCO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2850"/>
            <a:ext cx="28384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75" y="1228088"/>
            <a:ext cx="28384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975" y="1232838"/>
            <a:ext cx="2795313" cy="181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Motivation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Proposed method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Implementation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Contributions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References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5" y="0"/>
            <a:ext cx="56986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Detector repeatability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ground truth </a:t>
            </a:r>
            <a:r>
              <a:rPr lang="en-US" dirty="0" err="1" smtClean="0"/>
              <a:t>homography</a:t>
            </a:r>
            <a:r>
              <a:rPr lang="en-US" dirty="0" smtClean="0"/>
              <a:t>, or just identity matrix (3x3)</a:t>
            </a:r>
          </a:p>
          <a:p>
            <a:pPr lvl="1"/>
            <a:r>
              <a:rPr lang="en-US" dirty="0" smtClean="0"/>
              <a:t>Percentage of the points on image 1 repeats on image 2</a:t>
            </a:r>
            <a:endParaRPr lang="en-US" dirty="0"/>
          </a:p>
        </p:txBody>
      </p:sp>
      <p:pic>
        <p:nvPicPr>
          <p:cNvPr id="4" name="Google Shape;2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1126" y="2073025"/>
            <a:ext cx="6381749" cy="263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6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Descriptor: Homography Estimation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>
              <a:lnSpc>
                <a:spcPct val="100000"/>
              </a:lnSpc>
            </a:pPr>
            <a:r>
              <a:rPr lang="en-US" dirty="0" err="1"/>
              <a:t>Homography</a:t>
            </a:r>
            <a:r>
              <a:rPr lang="en-US" dirty="0"/>
              <a:t> estimation on </a:t>
            </a:r>
            <a:r>
              <a:rPr lang="en-US" dirty="0" err="1"/>
              <a:t>HPatches</a:t>
            </a:r>
            <a:r>
              <a:rPr lang="en-US" dirty="0"/>
              <a:t> computed with </a:t>
            </a:r>
            <a:endParaRPr lang="en-US" dirty="0" smtClean="0"/>
          </a:p>
          <a:p>
            <a:pPr marL="800089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maximum </a:t>
            </a:r>
            <a:r>
              <a:rPr lang="en-US" dirty="0"/>
              <a:t>of 1000 points </a:t>
            </a:r>
            <a:r>
              <a:rPr lang="en-US" dirty="0" smtClean="0"/>
              <a:t>detected in images</a:t>
            </a:r>
          </a:p>
          <a:p>
            <a:pPr marL="800089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Non-Maximum Suppress (NMS) </a:t>
            </a:r>
            <a:r>
              <a:rPr lang="en-US" dirty="0"/>
              <a:t>of 8</a:t>
            </a:r>
            <a:r>
              <a:rPr lang="en-US" dirty="0" smtClean="0"/>
              <a:t>:</a:t>
            </a:r>
          </a:p>
          <a:p>
            <a:pPr marL="800089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threshold </a:t>
            </a:r>
            <a:r>
              <a:rPr lang="en-US" dirty="0"/>
              <a:t>of correctness of </a:t>
            </a:r>
            <a:r>
              <a:rPr lang="en-US" dirty="0" smtClean="0"/>
              <a:t>3 (4 corners </a:t>
            </a:r>
            <a:r>
              <a:rPr lang="en-US" dirty="0" err="1" smtClean="0"/>
              <a:t>reprojection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85" y="2912267"/>
            <a:ext cx="6138630" cy="1987830"/>
          </a:xfrm>
          <a:prstGeom prst="rect">
            <a:avLst/>
          </a:prstGeom>
        </p:spPr>
      </p:pic>
      <p:sp>
        <p:nvSpPr>
          <p:cNvPr id="37" name="Circular Arrow 36"/>
          <p:cNvSpPr/>
          <p:nvPr/>
        </p:nvSpPr>
        <p:spPr>
          <a:xfrm>
            <a:off x="2514600" y="2491872"/>
            <a:ext cx="4114800" cy="2408225"/>
          </a:xfrm>
          <a:prstGeom prst="circularArrow">
            <a:avLst>
              <a:gd name="adj1" fmla="val 3865"/>
              <a:gd name="adj2" fmla="val 1142319"/>
              <a:gd name="adj3" fmla="val 20479509"/>
              <a:gd name="adj4" fmla="val 10800000"/>
              <a:gd name="adj5" fmla="val 11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8131" y="2639018"/>
            <a:ext cx="16399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Homography</a:t>
            </a:r>
            <a:r>
              <a:rPr lang="en-US" sz="1050" dirty="0"/>
              <a:t> warping</a:t>
            </a:r>
          </a:p>
        </p:txBody>
      </p:sp>
    </p:spTree>
    <p:extLst>
      <p:ext uri="{BB962C8B-B14F-4D97-AF65-F5344CB8AC3E}">
        <p14:creationId xmlns:p14="http://schemas.microsoft.com/office/powerpoint/2010/main" val="9100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Pretrained model</a:t>
            </a:r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92568"/>
            <a:ext cx="9143999" cy="3769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2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altLang="zh-TW" dirty="0" smtClean="0"/>
              <a:t>Our </a:t>
            </a:r>
            <a:r>
              <a:rPr lang="zh-TW" dirty="0" smtClean="0"/>
              <a:t>model</a:t>
            </a:r>
            <a:endParaRPr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17729"/>
            <a:ext cx="9143999" cy="3812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7886700" cy="32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1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7" y="1369219"/>
            <a:ext cx="7441747" cy="32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79" y="1369219"/>
            <a:ext cx="6939643" cy="322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47" y="1369219"/>
            <a:ext cx="7062107" cy="32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0" y="1720499"/>
            <a:ext cx="7908461" cy="256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Motivation</a:t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40925" y="3139071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1: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</a:t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7649588" y="3776003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Pose/ Depth</a:t>
            </a:r>
            <a:endParaRPr/>
          </a:p>
        </p:txBody>
      </p:sp>
      <p:cxnSp>
        <p:nvCxnSpPr>
          <p:cNvPr id="69" name="Google Shape;69;p15"/>
          <p:cNvCxnSpPr>
            <a:stCxn id="70" idx="3"/>
            <a:endCxn id="68" idx="1"/>
          </p:cNvCxnSpPr>
          <p:nvPr/>
        </p:nvCxnSpPr>
        <p:spPr>
          <a:xfrm>
            <a:off x="7389538" y="4034146"/>
            <a:ext cx="26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71;p15"/>
          <p:cNvSpPr/>
          <p:nvPr/>
        </p:nvSpPr>
        <p:spPr>
          <a:xfrm>
            <a:off x="1612775" y="3139075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Confidence mask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612900" y="352170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Feature detector/ descriptor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426263" y="3775996"/>
            <a:ext cx="15633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Correspondence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236038" y="3775996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RANSAC</a:t>
            </a:r>
            <a:endParaRPr/>
          </a:p>
        </p:txBody>
      </p:sp>
      <p:cxnSp>
        <p:nvCxnSpPr>
          <p:cNvPr id="74" name="Google Shape;74;p15"/>
          <p:cNvCxnSpPr>
            <a:stCxn id="73" idx="3"/>
            <a:endCxn id="70" idx="1"/>
          </p:cNvCxnSpPr>
          <p:nvPr/>
        </p:nvCxnSpPr>
        <p:spPr>
          <a:xfrm>
            <a:off x="5989563" y="4034146"/>
            <a:ext cx="246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5"/>
          <p:cNvCxnSpPr>
            <a:stCxn id="72" idx="3"/>
            <a:endCxn id="73" idx="1"/>
          </p:cNvCxnSpPr>
          <p:nvPr/>
        </p:nvCxnSpPr>
        <p:spPr>
          <a:xfrm>
            <a:off x="4125100" y="3701250"/>
            <a:ext cx="301200" cy="33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76;p15"/>
          <p:cNvSpPr/>
          <p:nvPr/>
        </p:nvSpPr>
        <p:spPr>
          <a:xfrm>
            <a:off x="340925" y="4135120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2: </a:t>
            </a: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t+1</a:t>
            </a:r>
            <a:endParaRPr/>
          </a:p>
        </p:txBody>
      </p:sp>
      <p:cxnSp>
        <p:nvCxnSpPr>
          <p:cNvPr id="77" name="Google Shape;77;p15"/>
          <p:cNvCxnSpPr>
            <a:stCxn id="78" idx="3"/>
            <a:endCxn id="73" idx="1"/>
          </p:cNvCxnSpPr>
          <p:nvPr/>
        </p:nvCxnSpPr>
        <p:spPr>
          <a:xfrm rot="10800000" flipH="1">
            <a:off x="4125063" y="4034146"/>
            <a:ext cx="301200" cy="35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40725" y="1202175"/>
            <a:ext cx="8491500" cy="11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zh-TW"/>
              <a:t>Classic SLAM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 sz="1800"/>
              <a:t>Modules are designed heuristically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 sz="1800"/>
              <a:t>Submodules are optimized individually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 sz="1800"/>
              <a:t>Good keypoints/correspomndences should be </a:t>
            </a:r>
            <a:r>
              <a:rPr lang="zh-TW" sz="1800" b="1" i="1"/>
              <a:t>pose-aware</a:t>
            </a:r>
            <a:endParaRPr sz="1800"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 sz="1800"/>
              <a:t>Can deep learning help?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612713" y="4135125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Confidence mask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612838" y="451775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Feature detector/ descriptor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2" y="1615403"/>
            <a:ext cx="7871097" cy="260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Quantitative results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1662725" y="2327275"/>
          <a:ext cx="5638800" cy="10934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76475"/>
                <a:gridCol w="1666875"/>
                <a:gridCol w="1695450"/>
              </a:tblGrid>
              <a:tr h="2987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repeatability</a:t>
                      </a:r>
                      <a:endParaRPr sz="110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/>
                        <a:t>homography estimation</a:t>
                      </a:r>
                      <a:endParaRPr sz="1100" dirty="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87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pretrained</a:t>
                      </a:r>
                      <a:endParaRPr sz="110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/>
                        <a:t>0.563</a:t>
                      </a:r>
                      <a:endParaRPr sz="110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/>
                        <a:t>0.710</a:t>
                      </a:r>
                      <a:endParaRPr sz="1100" dirty="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593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/>
                        <a:t>Superpoint_coco20_20k_hpatches (add BN, fix label shifting)</a:t>
                      </a:r>
                      <a:endParaRPr sz="1100" dirty="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/>
                        <a:t>0.526</a:t>
                      </a:r>
                      <a:endParaRPr sz="1100" dirty="0"/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solidFill>
                            <a:srgbClr val="FF0000"/>
                          </a:solidFill>
                        </a:rPr>
                        <a:t>0.698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76200" marR="76200" marT="50800" marB="50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5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 on </a:t>
            </a:r>
            <a:r>
              <a:rPr lang="en-US" dirty="0" err="1" smtClean="0"/>
              <a:t>Kitti</a:t>
            </a:r>
            <a:endParaRPr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4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Superpoint pipeline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100" y="0"/>
            <a:ext cx="2914900" cy="1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1359200"/>
            <a:ext cx="9144000" cy="3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Results</a:t>
            </a:r>
            <a:endParaRPr/>
          </a:p>
        </p:txBody>
      </p:sp>
      <p:sp>
        <p:nvSpPr>
          <p:cNvPr id="537" name="Google Shape;53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Finished DSAC on any KITTI image pairs (left/right, I</a:t>
            </a:r>
            <a:r>
              <a:rPr lang="zh-TW" baseline="-25000"/>
              <a:t>t</a:t>
            </a:r>
            <a:r>
              <a:rPr lang="zh-TW"/>
              <a:t>/I</a:t>
            </a:r>
            <a:r>
              <a:rPr lang="zh-TW" baseline="-25000"/>
              <a:t>t+\delta t</a:t>
            </a:r>
            <a:r>
              <a:rPr lang="zh-TW"/>
              <a:t>) with SIFT/SuperPoint corres.</a:t>
            </a:r>
            <a:endParaRPr/>
          </a:p>
        </p:txBody>
      </p:sp>
      <p:pic>
        <p:nvPicPr>
          <p:cNvPr id="538" name="Google Shape;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900" y="1972628"/>
            <a:ext cx="9143999" cy="157299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5"/>
          <p:cNvSpPr txBox="1"/>
          <p:nvPr/>
        </p:nvSpPr>
        <p:spPr>
          <a:xfrm>
            <a:off x="-46350" y="3161025"/>
            <a:ext cx="9144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marR="101600" lvl="0" indent="0" algn="r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left/right: </a:t>
            </a:r>
            <a:r>
              <a:rPr lang="zh-TW">
                <a:solidFill>
                  <a:srgbClr val="FFFFFF"/>
                </a:solidFill>
              </a:rPr>
              <a:t>Error_rot = 0.35, Error_trans = 0.03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40" name="Google Shape;54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70503"/>
            <a:ext cx="9143999" cy="157299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5"/>
          <p:cNvSpPr txBox="1"/>
          <p:nvPr/>
        </p:nvSpPr>
        <p:spPr>
          <a:xfrm>
            <a:off x="-46350" y="4761750"/>
            <a:ext cx="9144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1600" marR="101600" lvl="0" indent="0" algn="r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I</a:t>
            </a:r>
            <a:r>
              <a:rPr lang="zh-TW" sz="1800" baseline="-25000">
                <a:solidFill>
                  <a:srgbClr val="FFFFFF"/>
                </a:solidFill>
              </a:rPr>
              <a:t>0</a:t>
            </a:r>
            <a:r>
              <a:rPr lang="zh-TW" sz="1800">
                <a:solidFill>
                  <a:srgbClr val="FFFFFF"/>
                </a:solidFill>
              </a:rPr>
              <a:t>/I</a:t>
            </a:r>
            <a:r>
              <a:rPr lang="zh-TW" sz="1800" baseline="-25000">
                <a:solidFill>
                  <a:srgbClr val="FFFFFF"/>
                </a:solidFill>
              </a:rPr>
              <a:t>3</a:t>
            </a:r>
            <a:r>
              <a:rPr lang="zh-TW" sz="1800">
                <a:solidFill>
                  <a:srgbClr val="FFFFFF"/>
                </a:solidFill>
              </a:rPr>
              <a:t>: </a:t>
            </a:r>
            <a:r>
              <a:rPr lang="zh-TW">
                <a:solidFill>
                  <a:srgbClr val="FFFFFF"/>
                </a:solidFill>
              </a:rPr>
              <a:t>Error_rot = 0.05, Error_trans = 3.61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2" name="Google Shape;542;p65"/>
          <p:cNvSpPr/>
          <p:nvPr/>
        </p:nvSpPr>
        <p:spPr>
          <a:xfrm rot="-321666">
            <a:off x="1616234" y="2452183"/>
            <a:ext cx="6396079" cy="21093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3F3F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5"/>
          <p:cNvSpPr/>
          <p:nvPr/>
        </p:nvSpPr>
        <p:spPr>
          <a:xfrm rot="-163885">
            <a:off x="569867" y="4625665"/>
            <a:ext cx="6396067" cy="28022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3F3F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Pretrained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77" y="1214849"/>
            <a:ext cx="7557247" cy="3572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502" y="2892931"/>
            <a:ext cx="4334062" cy="17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896"/>
            <a:ext cx="9144000" cy="2063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err="1" smtClean="0"/>
              <a:t>kitti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2722"/>
            <a:ext cx="9144000" cy="25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219"/>
            <a:ext cx="9144000" cy="178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26" y="3257493"/>
            <a:ext cx="4032849" cy="15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kitti</a:t>
            </a:r>
            <a:r>
              <a:rPr lang="en-US" dirty="0" smtClean="0"/>
              <a:t> dataset has larger image size: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: (</a:t>
            </a:r>
            <a:r>
              <a:rPr lang="is-IS" dirty="0"/>
              <a:t>1242 </a:t>
            </a:r>
            <a:r>
              <a:rPr lang="is-IS" dirty="0" smtClean="0"/>
              <a:t>, </a:t>
            </a:r>
            <a:r>
              <a:rPr lang="is-IS" dirty="0"/>
              <a:t> 375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Downsize to (96, 312) </a:t>
            </a:r>
            <a:r>
              <a:rPr lang="en-US" dirty="0" smtClean="0">
                <a:sym typeface="Wingdings"/>
              </a:rPr>
              <a:t> coarse image</a:t>
            </a:r>
          </a:p>
          <a:p>
            <a:pPr lvl="1"/>
            <a:r>
              <a:rPr lang="en-US" dirty="0" smtClean="0">
                <a:sym typeface="Wingdings"/>
              </a:rPr>
              <a:t>COCO dataset: (480, 640)  (240, 320)</a:t>
            </a:r>
          </a:p>
          <a:p>
            <a:pPr lvl="1"/>
            <a:r>
              <a:rPr lang="en-US" dirty="0" smtClean="0">
                <a:sym typeface="Wingdings"/>
              </a:rPr>
              <a:t>Resolution of training is not good</a:t>
            </a:r>
          </a:p>
          <a:p>
            <a:r>
              <a:rPr lang="en-US" dirty="0" smtClean="0">
                <a:sym typeface="Wingdings"/>
              </a:rPr>
              <a:t>Tune our model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7712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Motivation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l="1806" t="3566" r="53701" b="8814"/>
          <a:stretch/>
        </p:blipFill>
        <p:spPr>
          <a:xfrm>
            <a:off x="-1" y="1218649"/>
            <a:ext cx="2789567" cy="84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l="1806" t="7921" r="53701" b="8256"/>
          <a:stretch/>
        </p:blipFill>
        <p:spPr>
          <a:xfrm>
            <a:off x="6354435" y="1218656"/>
            <a:ext cx="2789563" cy="84469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0" y="2063350"/>
            <a:ext cx="2789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I</a:t>
            </a:r>
            <a:r>
              <a:rPr lang="zh-TW" baseline="-25000"/>
              <a:t>t_left</a:t>
            </a:r>
            <a:endParaRPr baseline="-25000"/>
          </a:p>
        </p:txBody>
      </p:sp>
      <p:sp>
        <p:nvSpPr>
          <p:cNvPr id="90" name="Google Shape;90;p16"/>
          <p:cNvSpPr txBox="1"/>
          <p:nvPr/>
        </p:nvSpPr>
        <p:spPr>
          <a:xfrm>
            <a:off x="6354425" y="2063350"/>
            <a:ext cx="2789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I</a:t>
            </a:r>
            <a:r>
              <a:rPr lang="zh-TW" baseline="-25000"/>
              <a:t>t_right</a:t>
            </a:r>
            <a:endParaRPr baseline="-25000"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l="55102" t="8449" r="2696" b="12952"/>
          <a:stretch/>
        </p:blipFill>
        <p:spPr>
          <a:xfrm>
            <a:off x="3197825" y="1218650"/>
            <a:ext cx="2821490" cy="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538" y="118950"/>
            <a:ext cx="2144925" cy="10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6">
            <a:alphaModFix/>
          </a:blip>
          <a:srcRect l="55101" t="3712" r="444" b="9346"/>
          <a:stretch/>
        </p:blipFill>
        <p:spPr>
          <a:xfrm>
            <a:off x="62" y="4304650"/>
            <a:ext cx="2789576" cy="8388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-12" y="3993250"/>
            <a:ext cx="27897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I</a:t>
            </a:r>
            <a:r>
              <a:rPr lang="zh-TW" baseline="-25000"/>
              <a:t>t+1_left</a:t>
            </a:r>
            <a:endParaRPr baseline="-25000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l="55146" t="3930" r="562" b="8725"/>
          <a:stretch/>
        </p:blipFill>
        <p:spPr>
          <a:xfrm>
            <a:off x="62" y="2852675"/>
            <a:ext cx="2789576" cy="84580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2789575" y="1532100"/>
            <a:ext cx="4083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 flipH="1">
            <a:off x="6019375" y="1532100"/>
            <a:ext cx="3567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3206575" y="2062025"/>
            <a:ext cx="2789700" cy="50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Horizontal motion; points </a:t>
            </a:r>
            <a:r>
              <a:rPr lang="zh-TW">
                <a:solidFill>
                  <a:srgbClr val="DD7E6B"/>
                </a:solidFill>
              </a:rPr>
              <a:t>close-by</a:t>
            </a:r>
            <a:r>
              <a:rPr lang="zh-TW"/>
              <a:t> matter more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145803" y="1227125"/>
            <a:ext cx="1873500" cy="625500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206575" y="1245150"/>
            <a:ext cx="264300" cy="791700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2789575" y="2848350"/>
            <a:ext cx="2025000" cy="8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Forward motion; points </a:t>
            </a:r>
            <a:r>
              <a:rPr lang="zh-TW">
                <a:solidFill>
                  <a:srgbClr val="DD7E6B"/>
                </a:solidFill>
              </a:rPr>
              <a:t>far from the vanishing points</a:t>
            </a:r>
            <a:r>
              <a:rPr lang="zh-TW"/>
              <a:t> matter more</a:t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922575" y="2875825"/>
            <a:ext cx="791700" cy="791700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50" y="2879725"/>
            <a:ext cx="791700" cy="791700"/>
          </a:xfrm>
          <a:prstGeom prst="ellipse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/>
          <p:nvPr/>
        </p:nvSpPr>
        <p:spPr>
          <a:xfrm rot="5400000">
            <a:off x="1174750" y="2520724"/>
            <a:ext cx="4401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 rot="5400000" flipH="1">
            <a:off x="1202475" y="3785800"/>
            <a:ext cx="3846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5009125" y="2849675"/>
            <a:ext cx="4134900" cy="2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zh-TW" sz="1800">
                <a:solidFill>
                  <a:schemeClr val="dk2"/>
                </a:solidFill>
              </a:rPr>
              <a:t>Motivation:</a:t>
            </a:r>
            <a:endParaRPr sz="1800">
              <a:solidFill>
                <a:schemeClr val="dk2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zh-TW" sz="1800">
                <a:solidFill>
                  <a:schemeClr val="dk2"/>
                </a:solidFill>
              </a:rPr>
              <a:t>Train </a:t>
            </a:r>
            <a:r>
              <a:rPr lang="zh-TW" sz="1800" b="1" i="1">
                <a:solidFill>
                  <a:schemeClr val="dk2"/>
                </a:solidFill>
              </a:rPr>
              <a:t>motion-aware</a:t>
            </a:r>
            <a:r>
              <a:rPr lang="zh-TW" sz="1800">
                <a:solidFill>
                  <a:schemeClr val="dk2"/>
                </a:solidFill>
              </a:rPr>
              <a:t> keypoint detector/descriptor, matching, and RANSAC modules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89575" y="3693150"/>
            <a:ext cx="2025000" cy="471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Also for Rotational motion; points </a:t>
            </a:r>
            <a:r>
              <a:rPr lang="zh-TW" sz="1000" b="1">
                <a:solidFill>
                  <a:srgbClr val="DD7E6B"/>
                </a:solidFill>
              </a:rPr>
              <a:t>close to</a:t>
            </a:r>
            <a:r>
              <a:rPr lang="zh-TW" sz="1000">
                <a:solidFill>
                  <a:srgbClr val="DD7E6B"/>
                </a:solidFill>
              </a:rPr>
              <a:t> the vanishing points</a:t>
            </a:r>
            <a:r>
              <a:rPr lang="zh-TW" sz="1000"/>
              <a:t> are really important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Motivation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177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Modules are designed heuristically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Submodules are optimized individually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Can deep learning help?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1564975" y="2426150"/>
            <a:ext cx="1461900" cy="10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1: Img_1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1564975" y="3628525"/>
            <a:ext cx="1461900" cy="103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2: Img_2</a:t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3585150" y="2721950"/>
            <a:ext cx="2086800" cy="148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Modules</a:t>
            </a:r>
            <a:endParaRPr/>
          </a:p>
        </p:txBody>
      </p:sp>
      <p:cxnSp>
        <p:nvCxnSpPr>
          <p:cNvPr id="117" name="Google Shape;117;p17"/>
          <p:cNvCxnSpPr>
            <a:stCxn id="114" idx="3"/>
            <a:endCxn id="116" idx="1"/>
          </p:cNvCxnSpPr>
          <p:nvPr/>
        </p:nvCxnSpPr>
        <p:spPr>
          <a:xfrm>
            <a:off x="3026875" y="2944550"/>
            <a:ext cx="558300" cy="51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7"/>
          <p:cNvCxnSpPr>
            <a:stCxn id="115" idx="3"/>
            <a:endCxn id="116" idx="1"/>
          </p:cNvCxnSpPr>
          <p:nvPr/>
        </p:nvCxnSpPr>
        <p:spPr>
          <a:xfrm rot="10800000" flipH="1">
            <a:off x="3026875" y="3462925"/>
            <a:ext cx="558300" cy="68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7"/>
          <p:cNvSpPr/>
          <p:nvPr/>
        </p:nvSpPr>
        <p:spPr>
          <a:xfrm>
            <a:off x="6230225" y="2511050"/>
            <a:ext cx="1348800" cy="89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Depth</a:t>
            </a:r>
            <a:endParaRPr/>
          </a:p>
        </p:txBody>
      </p:sp>
      <p:cxnSp>
        <p:nvCxnSpPr>
          <p:cNvPr id="120" name="Google Shape;120;p17"/>
          <p:cNvCxnSpPr>
            <a:endCxn id="119" idx="1"/>
          </p:cNvCxnSpPr>
          <p:nvPr/>
        </p:nvCxnSpPr>
        <p:spPr>
          <a:xfrm>
            <a:off x="5671925" y="2957900"/>
            <a:ext cx="55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7"/>
          <p:cNvSpPr/>
          <p:nvPr/>
        </p:nvSpPr>
        <p:spPr>
          <a:xfrm>
            <a:off x="6230225" y="3700075"/>
            <a:ext cx="1348800" cy="89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Camera Pose</a:t>
            </a:r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>
            <a:off x="5671925" y="4146925"/>
            <a:ext cx="55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Keypoint-based method: Our method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40925" y="3139071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1: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7649588" y="3776003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Pose/ Depth</a:t>
            </a:r>
            <a:endParaRPr/>
          </a:p>
        </p:txBody>
      </p:sp>
      <p:cxnSp>
        <p:nvCxnSpPr>
          <p:cNvPr id="130" name="Google Shape;130;p18"/>
          <p:cNvCxnSpPr>
            <a:stCxn id="131" idx="3"/>
            <a:endCxn id="129" idx="1"/>
          </p:cNvCxnSpPr>
          <p:nvPr/>
        </p:nvCxnSpPr>
        <p:spPr>
          <a:xfrm>
            <a:off x="7389538" y="4034146"/>
            <a:ext cx="26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8"/>
          <p:cNvSpPr/>
          <p:nvPr/>
        </p:nvSpPr>
        <p:spPr>
          <a:xfrm>
            <a:off x="1612775" y="3139075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Confidence mask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1612900" y="352170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Keypoint detector/ descriptor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4426263" y="3775996"/>
            <a:ext cx="15633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Correspondence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6236038" y="3775996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RANSAC</a:t>
            </a:r>
            <a:endParaRPr/>
          </a:p>
        </p:txBody>
      </p:sp>
      <p:cxnSp>
        <p:nvCxnSpPr>
          <p:cNvPr id="135" name="Google Shape;135;p18"/>
          <p:cNvCxnSpPr>
            <a:stCxn id="134" idx="3"/>
            <a:endCxn id="131" idx="1"/>
          </p:cNvCxnSpPr>
          <p:nvPr/>
        </p:nvCxnSpPr>
        <p:spPr>
          <a:xfrm>
            <a:off x="5989563" y="4034146"/>
            <a:ext cx="246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8"/>
          <p:cNvCxnSpPr>
            <a:stCxn id="133" idx="3"/>
            <a:endCxn id="134" idx="1"/>
          </p:cNvCxnSpPr>
          <p:nvPr/>
        </p:nvCxnSpPr>
        <p:spPr>
          <a:xfrm>
            <a:off x="4125100" y="3701250"/>
            <a:ext cx="301200" cy="333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8"/>
          <p:cNvSpPr/>
          <p:nvPr/>
        </p:nvSpPr>
        <p:spPr>
          <a:xfrm>
            <a:off x="340925" y="4135120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2: </a:t>
            </a: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t+1</a:t>
            </a:r>
            <a:endParaRPr/>
          </a:p>
        </p:txBody>
      </p:sp>
      <p:cxnSp>
        <p:nvCxnSpPr>
          <p:cNvPr id="138" name="Google Shape;138;p18"/>
          <p:cNvCxnSpPr>
            <a:stCxn id="139" idx="3"/>
            <a:endCxn id="134" idx="1"/>
          </p:cNvCxnSpPr>
          <p:nvPr/>
        </p:nvCxnSpPr>
        <p:spPr>
          <a:xfrm rot="10800000" flipH="1">
            <a:off x="4125063" y="4034146"/>
            <a:ext cx="301200" cy="35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340725" y="1202175"/>
            <a:ext cx="8491500" cy="11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zh-TW"/>
              <a:t>Goal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 b="1"/>
              <a:t>Self-supervised</a:t>
            </a:r>
            <a:r>
              <a:rPr lang="zh-TW"/>
              <a:t> training on sequences based on estimated pose and depth.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Gradients back-proped to keypoint detector/ descriptor modules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Even further, keypoint selection with confidence/weight mask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2926550" y="2995200"/>
            <a:ext cx="5367300" cy="804050"/>
          </a:xfrm>
          <a:custGeom>
            <a:avLst/>
            <a:gdLst/>
            <a:ahLst/>
            <a:cxnLst/>
            <a:rect l="l" t="t" r="r" b="b"/>
            <a:pathLst>
              <a:path w="214692" h="32162" extrusionOk="0">
                <a:moveTo>
                  <a:pt x="214692" y="32162"/>
                </a:moveTo>
                <a:lnTo>
                  <a:pt x="214692" y="0"/>
                </a:lnTo>
                <a:lnTo>
                  <a:pt x="0" y="0"/>
                </a:lnTo>
                <a:lnTo>
                  <a:pt x="417" y="8032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2" name="Google Shape;142;p18"/>
          <p:cNvSpPr/>
          <p:nvPr/>
        </p:nvSpPr>
        <p:spPr>
          <a:xfrm>
            <a:off x="4734063" y="2492825"/>
            <a:ext cx="1150200" cy="4653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Fine-tune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1612713" y="4135125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Confidence mask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1612838" y="451775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Keypoint detector/ descriptor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850" y="2787775"/>
            <a:ext cx="2512199" cy="117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- first half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40925" y="1364646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1: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1612725" y="136465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detector &amp; descriptor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4505825" y="2821525"/>
            <a:ext cx="16320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Correspondence</a:t>
            </a:r>
            <a:endParaRPr/>
          </a:p>
        </p:txBody>
      </p:sp>
      <p:cxnSp>
        <p:nvCxnSpPr>
          <p:cNvPr id="154" name="Google Shape;154;p19"/>
          <p:cNvCxnSpPr>
            <a:stCxn id="152" idx="3"/>
            <a:endCxn id="153" idx="1"/>
          </p:cNvCxnSpPr>
          <p:nvPr/>
        </p:nvCxnSpPr>
        <p:spPr>
          <a:xfrm>
            <a:off x="4124925" y="1544200"/>
            <a:ext cx="381000" cy="153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19"/>
          <p:cNvSpPr/>
          <p:nvPr/>
        </p:nvSpPr>
        <p:spPr>
          <a:xfrm>
            <a:off x="340925" y="4135120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2: </a:t>
            </a: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t+1</a:t>
            </a:r>
            <a:endParaRPr/>
          </a:p>
        </p:txBody>
      </p:sp>
      <p:cxnSp>
        <p:nvCxnSpPr>
          <p:cNvPr id="156" name="Google Shape;156;p19"/>
          <p:cNvCxnSpPr>
            <a:stCxn id="157" idx="3"/>
            <a:endCxn id="153" idx="1"/>
          </p:cNvCxnSpPr>
          <p:nvPr/>
        </p:nvCxnSpPr>
        <p:spPr>
          <a:xfrm rot="10800000" flipH="1">
            <a:off x="4125038" y="3079700"/>
            <a:ext cx="380700" cy="161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19"/>
          <p:cNvSpPr/>
          <p:nvPr/>
        </p:nvSpPr>
        <p:spPr>
          <a:xfrm>
            <a:off x="1612713" y="4058925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Keypoint selector	 (attention)</a:t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1612838" y="451775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Feature detector/ descriptor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612725" y="1752650"/>
            <a:ext cx="25122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SuperPoint: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505750" y="3361225"/>
            <a:ext cx="16320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Nearest Neighbor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612725" y="2111750"/>
            <a:ext cx="852900" cy="71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Encoder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2465625" y="2111750"/>
            <a:ext cx="1659300" cy="359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 Decoder</a:t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2465625" y="2470850"/>
            <a:ext cx="1659300" cy="359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Desc Decoder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6165225" y="1713750"/>
            <a:ext cx="30000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First: reimplement the </a:t>
            </a:r>
            <a:r>
              <a:rPr lang="zh-TW" sz="900" b="1">
                <a:solidFill>
                  <a:srgbClr val="CC4125"/>
                </a:solidFill>
              </a:rPr>
              <a:t>SuperPoint</a:t>
            </a:r>
            <a:r>
              <a:rPr lang="zh-TW" sz="900"/>
              <a:t> module: (@Youyi)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Input: Image pair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Output: correspondences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Consisting of keypoint detector, descriptor, and correspondence by nearest neighbor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Dataset: first follow Superpoint on synthetic data for validation, then switch to KITTI with GT from Holography Adaptation or SLAM</a:t>
            </a:r>
            <a:endParaRPr sz="900"/>
          </a:p>
        </p:txBody>
      </p:sp>
      <p:sp>
        <p:nvSpPr>
          <p:cNvPr id="165" name="Google Shape;165;p19"/>
          <p:cNvSpPr/>
          <p:nvPr/>
        </p:nvSpPr>
        <p:spPr>
          <a:xfrm>
            <a:off x="6856550" y="1231675"/>
            <a:ext cx="811000" cy="737250"/>
          </a:xfrm>
          <a:custGeom>
            <a:avLst/>
            <a:gdLst/>
            <a:ahLst/>
            <a:cxnLst/>
            <a:rect l="l" t="t" r="r" b="b"/>
            <a:pathLst>
              <a:path w="32440" h="29490" extrusionOk="0">
                <a:moveTo>
                  <a:pt x="32440" y="29490"/>
                </a:moveTo>
                <a:cubicBezTo>
                  <a:pt x="31255" y="26368"/>
                  <a:pt x="29606" y="13791"/>
                  <a:pt x="25327" y="10755"/>
                </a:cubicBezTo>
                <a:cubicBezTo>
                  <a:pt x="21048" y="7719"/>
                  <a:pt x="10987" y="13068"/>
                  <a:pt x="6766" y="11275"/>
                </a:cubicBezTo>
                <a:cubicBezTo>
                  <a:pt x="2545" y="9483"/>
                  <a:pt x="1128" y="1879"/>
                  <a:pt x="0" y="0"/>
                </a:cubicBezTo>
              </a:path>
            </a:pathLst>
          </a:custGeom>
          <a:noFill/>
          <a:ln w="9525" cap="flat" cmpd="sng">
            <a:solidFill>
              <a:srgbClr val="DD7E6B"/>
            </a:solidFill>
            <a:prstDash val="solid"/>
            <a:round/>
            <a:headEnd type="none" w="med" len="med"/>
            <a:tailEnd type="stealth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  <p:sp>
        <p:nvSpPr>
          <p:cNvPr id="166" name="Google Shape;166;p19"/>
          <p:cNvSpPr/>
          <p:nvPr/>
        </p:nvSpPr>
        <p:spPr>
          <a:xfrm>
            <a:off x="5652275" y="822000"/>
            <a:ext cx="24225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4125"/>
                </a:solidFill>
              </a:rPr>
              <a:t>More options if you were at Rui’s 3D reading group pre.</a:t>
            </a:r>
            <a:endParaRPr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- second half</a:t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7708613" y="2821528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Pose/ Depth</a:t>
            </a:r>
            <a:endParaRPr/>
          </a:p>
        </p:txBody>
      </p:sp>
      <p:cxnSp>
        <p:nvCxnSpPr>
          <p:cNvPr id="173" name="Google Shape;173;p20"/>
          <p:cNvCxnSpPr>
            <a:stCxn id="174" idx="3"/>
            <a:endCxn id="172" idx="1"/>
          </p:cNvCxnSpPr>
          <p:nvPr/>
        </p:nvCxnSpPr>
        <p:spPr>
          <a:xfrm>
            <a:off x="7465613" y="3079671"/>
            <a:ext cx="24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4505825" y="2821525"/>
            <a:ext cx="16320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Correspondence</a:t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6312113" y="2821521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RANSAC</a:t>
            </a:r>
            <a:endParaRPr/>
          </a:p>
        </p:txBody>
      </p:sp>
      <p:cxnSp>
        <p:nvCxnSpPr>
          <p:cNvPr id="176" name="Google Shape;176;p20"/>
          <p:cNvCxnSpPr>
            <a:stCxn id="175" idx="3"/>
            <a:endCxn id="174" idx="1"/>
          </p:cNvCxnSpPr>
          <p:nvPr/>
        </p:nvCxnSpPr>
        <p:spPr>
          <a:xfrm>
            <a:off x="6137825" y="3079675"/>
            <a:ext cx="17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0"/>
          <p:cNvSpPr/>
          <p:nvPr/>
        </p:nvSpPr>
        <p:spPr>
          <a:xfrm>
            <a:off x="6312125" y="3361225"/>
            <a:ext cx="11535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DSAC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4505750" y="3361225"/>
            <a:ext cx="16320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Nearest Neighbor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5069350" y="1169625"/>
            <a:ext cx="4074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 First reimplement the DSAC module to pose from correspondences: (@Rui)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Adapt from the PyTorch implementation of DSACLine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First validate on image alignment with homography estimation</a:t>
            </a:r>
            <a:endParaRPr sz="900"/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zh-TW" sz="900"/>
              <a:t>Facial landmark dataset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Then move on to camera pose from correspondences</a:t>
            </a:r>
            <a:endParaRPr sz="900"/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zh-TW" sz="900"/>
              <a:t>KITTI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- combine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340925" y="1364646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1: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</a:t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7708613" y="2821528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Pose/ Depth</a:t>
            </a:r>
            <a:endParaRPr/>
          </a:p>
        </p:txBody>
      </p:sp>
      <p:cxnSp>
        <p:nvCxnSpPr>
          <p:cNvPr id="187" name="Google Shape;187;p21"/>
          <p:cNvCxnSpPr>
            <a:stCxn id="188" idx="3"/>
            <a:endCxn id="186" idx="1"/>
          </p:cNvCxnSpPr>
          <p:nvPr/>
        </p:nvCxnSpPr>
        <p:spPr>
          <a:xfrm>
            <a:off x="7465613" y="3079671"/>
            <a:ext cx="24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1"/>
          <p:cNvSpPr/>
          <p:nvPr/>
        </p:nvSpPr>
        <p:spPr>
          <a:xfrm>
            <a:off x="1612775" y="3032575"/>
            <a:ext cx="2512200" cy="359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Confidence mask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612725" y="136465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detector &amp; descriptor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4505825" y="2821525"/>
            <a:ext cx="16320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Correspondence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6312113" y="2821521"/>
            <a:ext cx="1153500" cy="51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RANSAC</a:t>
            </a:r>
            <a:endParaRPr/>
          </a:p>
        </p:txBody>
      </p:sp>
      <p:cxnSp>
        <p:nvCxnSpPr>
          <p:cNvPr id="192" name="Google Shape;192;p21"/>
          <p:cNvCxnSpPr>
            <a:stCxn id="191" idx="3"/>
            <a:endCxn id="188" idx="1"/>
          </p:cNvCxnSpPr>
          <p:nvPr/>
        </p:nvCxnSpPr>
        <p:spPr>
          <a:xfrm>
            <a:off x="6137825" y="3079675"/>
            <a:ext cx="17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21"/>
          <p:cNvCxnSpPr>
            <a:stCxn id="190" idx="3"/>
            <a:endCxn id="191" idx="1"/>
          </p:cNvCxnSpPr>
          <p:nvPr/>
        </p:nvCxnSpPr>
        <p:spPr>
          <a:xfrm>
            <a:off x="4124925" y="1544200"/>
            <a:ext cx="381000" cy="153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21"/>
          <p:cNvSpPr/>
          <p:nvPr/>
        </p:nvSpPr>
        <p:spPr>
          <a:xfrm>
            <a:off x="340925" y="4135120"/>
            <a:ext cx="1066500" cy="7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2: </a:t>
            </a: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 baseline="-25000">
                <a:solidFill>
                  <a:schemeClr val="dk1"/>
                </a:solidFill>
              </a:rPr>
              <a:t>t+1</a:t>
            </a:r>
            <a:endParaRPr/>
          </a:p>
        </p:txBody>
      </p:sp>
      <p:cxnSp>
        <p:nvCxnSpPr>
          <p:cNvPr id="195" name="Google Shape;195;p21"/>
          <p:cNvCxnSpPr>
            <a:stCxn id="196" idx="3"/>
            <a:endCxn id="191" idx="1"/>
          </p:cNvCxnSpPr>
          <p:nvPr/>
        </p:nvCxnSpPr>
        <p:spPr>
          <a:xfrm rot="10800000" flipH="1">
            <a:off x="4125038" y="3079700"/>
            <a:ext cx="380700" cy="161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1"/>
          <p:cNvSpPr/>
          <p:nvPr/>
        </p:nvSpPr>
        <p:spPr>
          <a:xfrm>
            <a:off x="1612713" y="4058925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Keypoint selector	 (attention)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612838" y="4517750"/>
            <a:ext cx="2512200" cy="35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Feature detector/ descriptor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1612725" y="1752650"/>
            <a:ext cx="25122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SuperPoint:</a:t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6312125" y="3361225"/>
            <a:ext cx="11535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DSAC</a:t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>
            <a:off x="4505750" y="3361225"/>
            <a:ext cx="1632000" cy="359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Nearest Neighbor</a:t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1612725" y="2111750"/>
            <a:ext cx="852900" cy="71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Encoder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2465625" y="2111750"/>
            <a:ext cx="1659300" cy="359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 Decoder</a:t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2465625" y="2470850"/>
            <a:ext cx="1659300" cy="359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Desc Decoder</a:t>
            </a:r>
            <a:endParaRPr/>
          </a:p>
        </p:txBody>
      </p:sp>
      <p:cxnSp>
        <p:nvCxnSpPr>
          <p:cNvPr id="204" name="Google Shape;204;p21"/>
          <p:cNvCxnSpPr>
            <a:stCxn id="186" idx="0"/>
            <a:endCxn id="191" idx="0"/>
          </p:cNvCxnSpPr>
          <p:nvPr/>
        </p:nvCxnSpPr>
        <p:spPr>
          <a:xfrm rot="5400000">
            <a:off x="6803363" y="1340128"/>
            <a:ext cx="600" cy="2963400"/>
          </a:xfrm>
          <a:prstGeom prst="bentConnector3">
            <a:avLst>
              <a:gd name="adj1" fmla="val -39688033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205" name="Google Shape;205;p21"/>
          <p:cNvCxnSpPr>
            <a:stCxn id="186" idx="0"/>
            <a:endCxn id="190" idx="3"/>
          </p:cNvCxnSpPr>
          <p:nvPr/>
        </p:nvCxnSpPr>
        <p:spPr>
          <a:xfrm rot="5400000" flipH="1">
            <a:off x="5566463" y="102628"/>
            <a:ext cx="1277400" cy="4160400"/>
          </a:xfrm>
          <a:prstGeom prst="bentConnector2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06" name="Google Shape;206;p21"/>
          <p:cNvSpPr txBox="1"/>
          <p:nvPr/>
        </p:nvSpPr>
        <p:spPr>
          <a:xfrm>
            <a:off x="6722075" y="2066050"/>
            <a:ext cx="1563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CC4125"/>
                </a:solidFill>
              </a:rPr>
              <a:t>Finetune by re-weighting GT</a:t>
            </a:r>
            <a:endParaRPr sz="1200" b="1">
              <a:solidFill>
                <a:srgbClr val="CC4125"/>
              </a:solidFill>
            </a:endParaRPr>
          </a:p>
        </p:txBody>
      </p:sp>
      <p:cxnSp>
        <p:nvCxnSpPr>
          <p:cNvPr id="207" name="Google Shape;207;p21"/>
          <p:cNvCxnSpPr>
            <a:stCxn id="186" idx="2"/>
            <a:endCxn id="189" idx="2"/>
          </p:cNvCxnSpPr>
          <p:nvPr/>
        </p:nvCxnSpPr>
        <p:spPr>
          <a:xfrm rot="5400000">
            <a:off x="5550263" y="656428"/>
            <a:ext cx="53700" cy="5416500"/>
          </a:xfrm>
          <a:prstGeom prst="bentConnector3">
            <a:avLst>
              <a:gd name="adj1" fmla="val 965776"/>
            </a:avLst>
          </a:prstGeom>
          <a:noFill/>
          <a:ln w="19050" cap="flat" cmpd="sng">
            <a:solidFill>
              <a:srgbClr val="4A86E8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08" name="Google Shape;208;p21"/>
          <p:cNvSpPr txBox="1"/>
          <p:nvPr/>
        </p:nvSpPr>
        <p:spPr>
          <a:xfrm>
            <a:off x="6722075" y="3805075"/>
            <a:ext cx="15633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rgbClr val="4A86E8"/>
                </a:solidFill>
              </a:rPr>
              <a:t>Learn confidence map for scoring</a:t>
            </a:r>
            <a:endParaRPr sz="1200" b="1">
              <a:solidFill>
                <a:srgbClr val="4A86E8"/>
              </a:solidFill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5251525" y="0"/>
            <a:ext cx="38862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After pre-training, fine-tune with unsupervised loss, with confidence score from the DSAC module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Either reweight the correspondences with confidence score to fine-tune the detector/descriptor module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 sz="900"/>
              <a:t>Or learn an extra confidence map over the keypoints/correspondences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987</Words>
  <Application>Microsoft Macintosh PowerPoint</Application>
  <PresentationFormat>On-screen Show (16:9)</PresentationFormat>
  <Paragraphs>211</Paragraphs>
  <Slides>38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Wingdings</vt:lpstr>
      <vt:lpstr>新細明體</vt:lpstr>
      <vt:lpstr>Arial</vt:lpstr>
      <vt:lpstr>Simple Light</vt:lpstr>
      <vt:lpstr>Deep SLAM Progress Report</vt:lpstr>
      <vt:lpstr>Outlines</vt:lpstr>
      <vt:lpstr>Motivation</vt:lpstr>
      <vt:lpstr>Motivation</vt:lpstr>
      <vt:lpstr>Motivation</vt:lpstr>
      <vt:lpstr>Keypoint-based method: Our method</vt:lpstr>
      <vt:lpstr>Implementation - first half</vt:lpstr>
      <vt:lpstr>Implementation - second half</vt:lpstr>
      <vt:lpstr>Implementation - combine</vt:lpstr>
      <vt:lpstr>Progress @Youyi</vt:lpstr>
      <vt:lpstr>Last time </vt:lpstr>
      <vt:lpstr>Superpoint pipeline</vt:lpstr>
      <vt:lpstr>1: Base detector on synthetic data</vt:lpstr>
      <vt:lpstr>2: Homography adaptation -- get better keypoints</vt:lpstr>
      <vt:lpstr>Homography adaptation - 100</vt:lpstr>
      <vt:lpstr>This time</vt:lpstr>
      <vt:lpstr>Superpoint pipeline</vt:lpstr>
      <vt:lpstr>How to evaluate?</vt:lpstr>
      <vt:lpstr>Training curve -- train detector on COCO</vt:lpstr>
      <vt:lpstr>PowerPoint Presentation</vt:lpstr>
      <vt:lpstr>Detector repeatability</vt:lpstr>
      <vt:lpstr>Descriptor: Homography Estimation</vt:lpstr>
      <vt:lpstr>Pretrained model</vt:lpstr>
      <vt:lpstr>Our model</vt:lpstr>
      <vt:lpstr>Pretrained model</vt:lpstr>
      <vt:lpstr>Our model</vt:lpstr>
      <vt:lpstr>Pretrained model</vt:lpstr>
      <vt:lpstr>Our model</vt:lpstr>
      <vt:lpstr>Pretrained model</vt:lpstr>
      <vt:lpstr>Our model</vt:lpstr>
      <vt:lpstr>Quantitative results</vt:lpstr>
      <vt:lpstr>Work on Kitti</vt:lpstr>
      <vt:lpstr>Superpoint pipeline</vt:lpstr>
      <vt:lpstr>Results</vt:lpstr>
      <vt:lpstr>Pretrained model</vt:lpstr>
      <vt:lpstr>Our kitti model</vt:lpstr>
      <vt:lpstr>PowerPoint Presentation</vt:lpstr>
      <vt:lpstr>Problems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SLAM Progress Report</dc:title>
  <cp:lastModifiedBy>Eric Jau</cp:lastModifiedBy>
  <cp:revision>7</cp:revision>
  <cp:lastPrinted>2019-03-14T20:04:12Z</cp:lastPrinted>
  <dcterms:modified xsi:type="dcterms:W3CDTF">2019-03-14T20:04:14Z</dcterms:modified>
</cp:coreProperties>
</file>